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DDEC"/>
          </a:solidFill>
        </a:fill>
      </a:tcStyle>
    </a:wholeTbl>
    <a:band2H>
      <a:tcTxStyle b="def" i="def"/>
      <a:tcStyle>
        <a:tcBdr/>
        <a:fill>
          <a:solidFill>
            <a:srgbClr val="E6EFF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CD1E6"/>
          </a:solidFill>
        </a:fill>
      </a:tcStyle>
    </a:wholeTbl>
    <a:band2H>
      <a:tcTxStyle b="def" i="def"/>
      <a:tcStyle>
        <a:tcBdr/>
        <a:fill>
          <a:solidFill>
            <a:srgbClr val="E7E9F3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afal Nizankowski MD, PhD…"/>
          <p:cNvSpPr txBox="1"/>
          <p:nvPr/>
        </p:nvSpPr>
        <p:spPr>
          <a:xfrm>
            <a:off x="2235200" y="90375"/>
            <a:ext cx="6704135" cy="2005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000"/>
              </a:spcBef>
              <a:defRPr>
                <a:latin typeface="Tahoma"/>
                <a:ea typeface="Tahoma"/>
                <a:cs typeface="Tahoma"/>
                <a:sym typeface="Tahoma"/>
              </a:defRPr>
            </a:pPr>
            <a:endParaRPr b="1">
              <a:solidFill>
                <a:schemeClr val="accent3">
                  <a:lumOff val="44000"/>
                </a:schemeClr>
              </a:solidFill>
              <a:effectLst>
                <a:outerShdw sx="100000" sy="100000" kx="0" ky="0" algn="b" rotWithShape="0" blurRad="38100" dist="38100" dir="2700000">
                  <a:srgbClr val="000000"/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800"/>
              </a:spcBef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sz="36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Rafal Nizankowski MD, PhD</a:t>
            </a:r>
          </a:p>
          <a:p>
            <a:pPr algn="ctr">
              <a:lnSpc>
                <a:spcPct val="50000"/>
              </a:lnSpc>
              <a:spcBef>
                <a:spcPts val="1600"/>
              </a:spcBef>
              <a:defRPr>
                <a:latin typeface="Tahoma"/>
                <a:ea typeface="Tahoma"/>
                <a:cs typeface="Tahoma"/>
                <a:sym typeface="Tahoma"/>
              </a:defRPr>
            </a:pPr>
            <a:r>
              <a:rPr b="1" sz="28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sz="2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and chairman of </a:t>
            </a:r>
            <a:endParaRPr b="1" sz="2600">
              <a:solidFill>
                <a:schemeClr val="accent3">
                  <a:lumOff val="44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50000"/>
              </a:lnSpc>
              <a:spcBef>
                <a:spcPts val="1600"/>
              </a:spcBef>
              <a:defRPr sz="2600">
                <a:latin typeface="Tahoma"/>
                <a:ea typeface="Tahoma"/>
                <a:cs typeface="Tahoma"/>
                <a:sym typeface="Tahoma"/>
              </a:defRPr>
            </a:pPr>
            <a:r>
              <a:rPr b="1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Accreditation Council, Poland </a:t>
            </a:r>
          </a:p>
        </p:txBody>
      </p:sp>
      <p:sp>
        <p:nvSpPr>
          <p:cNvPr id="13" name="Linia"/>
          <p:cNvSpPr/>
          <p:nvPr/>
        </p:nvSpPr>
        <p:spPr>
          <a:xfrm>
            <a:off x="2327456" y="1158081"/>
            <a:ext cx="6519622" cy="1"/>
          </a:xfrm>
          <a:prstGeom prst="line">
            <a:avLst/>
          </a:prstGeom>
          <a:ln w="38100">
            <a:solidFill>
              <a:srgbClr val="A0001E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4" name="image1.pdf" descr="image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381000"/>
            <a:ext cx="1600200" cy="155416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kst tytułowy"/>
          <p:cNvSpPr txBox="1"/>
          <p:nvPr>
            <p:ph type="title"/>
          </p:nvPr>
        </p:nvSpPr>
        <p:spPr>
          <a:xfrm>
            <a:off x="762000" y="2057400"/>
            <a:ext cx="7772400" cy="22098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/>
            <a:r>
              <a:t>Tekst tytułowy</a:t>
            </a:r>
          </a:p>
        </p:txBody>
      </p:sp>
      <p:sp>
        <p:nvSpPr>
          <p:cNvPr id="16" name="Treść - poziom 1…"/>
          <p:cNvSpPr txBox="1"/>
          <p:nvPr>
            <p:ph type="body" sz="half" idx="1"/>
          </p:nvPr>
        </p:nvSpPr>
        <p:spPr>
          <a:xfrm>
            <a:off x="762000" y="4267200"/>
            <a:ext cx="7772400" cy="2590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kst tytułowy"/>
          <p:cNvSpPr txBox="1"/>
          <p:nvPr>
            <p:ph type="title"/>
          </p:nvPr>
        </p:nvSpPr>
        <p:spPr>
          <a:xfrm>
            <a:off x="1173162" y="76200"/>
            <a:ext cx="7132638" cy="19050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94" name="Treść - poziom 1…"/>
          <p:cNvSpPr txBox="1"/>
          <p:nvPr>
            <p:ph type="body" idx="1"/>
          </p:nvPr>
        </p:nvSpPr>
        <p:spPr>
          <a:xfrm>
            <a:off x="7620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kst tytułowy"/>
          <p:cNvSpPr txBox="1"/>
          <p:nvPr>
            <p:ph type="title"/>
          </p:nvPr>
        </p:nvSpPr>
        <p:spPr>
          <a:xfrm>
            <a:off x="6900863" y="0"/>
            <a:ext cx="2044701" cy="65532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03" name="Treść - poziom 1…"/>
          <p:cNvSpPr txBox="1"/>
          <p:nvPr>
            <p:ph type="body" idx="1"/>
          </p:nvPr>
        </p:nvSpPr>
        <p:spPr>
          <a:xfrm>
            <a:off x="762000" y="457200"/>
            <a:ext cx="5986463" cy="64008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04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kst tytułowy"/>
          <p:cNvSpPr txBox="1"/>
          <p:nvPr>
            <p:ph type="title"/>
          </p:nvPr>
        </p:nvSpPr>
        <p:spPr>
          <a:xfrm>
            <a:off x="1173162" y="76200"/>
            <a:ext cx="7132638" cy="19050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12" name="Treść - poziom 1…"/>
          <p:cNvSpPr txBox="1"/>
          <p:nvPr>
            <p:ph type="body" sz="half" idx="1"/>
          </p:nvPr>
        </p:nvSpPr>
        <p:spPr>
          <a:xfrm>
            <a:off x="762000" y="1981200"/>
            <a:ext cx="3810000" cy="48768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1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kst tytułowy"/>
          <p:cNvSpPr txBox="1"/>
          <p:nvPr>
            <p:ph type="title"/>
          </p:nvPr>
        </p:nvSpPr>
        <p:spPr>
          <a:xfrm>
            <a:off x="1173162" y="457200"/>
            <a:ext cx="7132638" cy="11430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12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kst tytułowy"/>
          <p:cNvSpPr txBox="1"/>
          <p:nvPr>
            <p:ph type="title"/>
          </p:nvPr>
        </p:nvSpPr>
        <p:spPr>
          <a:xfrm>
            <a:off x="1173162" y="76200"/>
            <a:ext cx="7132638" cy="19050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5" name="Treść - poziom 1…"/>
          <p:cNvSpPr txBox="1"/>
          <p:nvPr>
            <p:ph type="body" idx="1"/>
          </p:nvPr>
        </p:nvSpPr>
        <p:spPr>
          <a:xfrm>
            <a:off x="7620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kst tytułowy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cap="all" sz="4000"/>
            </a:lvl1pPr>
          </a:lstStyle>
          <a:p>
            <a:pPr/>
            <a:r>
              <a:t>Tekst tytułowy</a:t>
            </a:r>
          </a:p>
        </p:txBody>
      </p:sp>
      <p:sp>
        <p:nvSpPr>
          <p:cNvPr id="34" name="Treść - poziom 1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35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kst tytułowy"/>
          <p:cNvSpPr txBox="1"/>
          <p:nvPr>
            <p:ph type="title"/>
          </p:nvPr>
        </p:nvSpPr>
        <p:spPr>
          <a:xfrm>
            <a:off x="1173162" y="76200"/>
            <a:ext cx="7132638" cy="19050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3" name="Treść - poziom 1…"/>
          <p:cNvSpPr txBox="1"/>
          <p:nvPr>
            <p:ph type="body" sz="half" idx="1"/>
          </p:nvPr>
        </p:nvSpPr>
        <p:spPr>
          <a:xfrm>
            <a:off x="762000" y="1981200"/>
            <a:ext cx="38100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4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kst tytułowy"/>
          <p:cNvSpPr txBox="1"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2" name="Treść - poziom 1…"/>
          <p:cNvSpPr txBox="1"/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/>
            </a:lvl1pPr>
            <a:lvl2pPr marL="0" indent="457200">
              <a:spcBef>
                <a:spcPts val="500"/>
              </a:spcBef>
              <a:buClrTx/>
              <a:buSzTx/>
              <a:buNone/>
              <a:defRPr sz="2400"/>
            </a:lvl2pPr>
            <a:lvl3pPr marL="0" indent="914400">
              <a:spcBef>
                <a:spcPts val="500"/>
              </a:spcBef>
              <a:buClrTx/>
              <a:buSzTx/>
              <a:buNone/>
              <a:defRPr sz="2400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3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kst tytułowy"/>
          <p:cNvSpPr txBox="1"/>
          <p:nvPr>
            <p:ph type="title"/>
          </p:nvPr>
        </p:nvSpPr>
        <p:spPr>
          <a:xfrm>
            <a:off x="1173162" y="457200"/>
            <a:ext cx="7132638" cy="11430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1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kst tytułowy"/>
          <p:cNvSpPr txBox="1"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Tekst tytułowy</a:t>
            </a:r>
          </a:p>
        </p:txBody>
      </p:sp>
      <p:sp>
        <p:nvSpPr>
          <p:cNvPr id="76" name="Treść - poziom 1…"/>
          <p:cNvSpPr txBox="1"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7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kst tytułowy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Tekst tytułowy</a:t>
            </a:r>
          </a:p>
        </p:txBody>
      </p:sp>
      <p:sp>
        <p:nvSpPr>
          <p:cNvPr id="85" name="Treść - poziom 1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86" name="Numer slajd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D047E"/>
            </a:gs>
            <a:gs pos="50000">
              <a:srgbClr val="0000FF"/>
            </a:gs>
            <a:gs pos="100000">
              <a:srgbClr val="0D047E"/>
            </a:gs>
          </a:gsLst>
          <a:lin ang="27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ia"/>
          <p:cNvSpPr/>
          <p:nvPr/>
        </p:nvSpPr>
        <p:spPr>
          <a:xfrm>
            <a:off x="838200" y="1752600"/>
            <a:ext cx="7620000" cy="0"/>
          </a:xfrm>
          <a:prstGeom prst="line">
            <a:avLst/>
          </a:prstGeom>
          <a:ln w="38100">
            <a:solidFill>
              <a:srgbClr val="A0001E"/>
            </a:solidFill>
          </a:ln>
        </p:spPr>
        <p:txBody>
          <a:bodyPr lIns="45719" rIns="45719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3" name="Numer slajdu"/>
          <p:cNvSpPr txBox="1"/>
          <p:nvPr>
            <p:ph type="sldNum" sz="quarter" idx="2"/>
          </p:nvPr>
        </p:nvSpPr>
        <p:spPr>
          <a:xfrm>
            <a:off x="7010400" y="6248400"/>
            <a:ext cx="19050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800"/>
              </a:spcBef>
              <a:defRPr sz="14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ekst tytułowy"/>
          <p:cNvSpPr txBox="1"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Tekst tytułowy</a:t>
            </a:r>
          </a:p>
        </p:txBody>
      </p:sp>
      <p:sp>
        <p:nvSpPr>
          <p:cNvPr id="5" name="Treść - poziom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FFFF99"/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70000"/>
        <a:buFontTx/>
        <a:buChar char="➢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❖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•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–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»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»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»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»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00"/>
        </a:buClr>
        <a:buSzPct val="100000"/>
        <a:buFontTx/>
        <a:buChar char="»"/>
        <a:tabLst/>
        <a:defRPr b="1" baseline="0" cap="none" i="0" spc="0" strike="noStrike" sz="3200" u="none">
          <a:ln>
            <a:noFill/>
          </a:ln>
          <a:solidFill>
            <a:schemeClr val="accent3">
              <a:lumOff val="44000"/>
            </a:schemeClr>
          </a:solidFill>
          <a:effectLst>
            <a:outerShdw sx="100000" sy="100000" kx="0" ky="0" algn="b" rotWithShape="0" blurRad="38100" dist="38100" dir="2700000">
              <a:srgbClr val="000000"/>
            </a:outerShdw>
          </a:effectLst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g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r.nizankowski@gmail.com" TargetMode="External"/><Relationship Id="rId3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tif"/><Relationship Id="rId3" Type="http://schemas.openxmlformats.org/officeDocument/2006/relationships/image" Target="../media/image5.png"/><Relationship Id="rId4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External Stimulators for Quality Improvement…"/>
          <p:cNvSpPr txBox="1"/>
          <p:nvPr>
            <p:ph type="title"/>
          </p:nvPr>
        </p:nvSpPr>
        <p:spPr>
          <a:xfrm>
            <a:off x="124268" y="2786085"/>
            <a:ext cx="8895464" cy="2057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defRPr b="1" sz="4600"/>
            </a:pPr>
            <a:r>
              <a:rPr sz="2700"/>
              <a:t>External Stimulators for Quality Improvement</a:t>
            </a:r>
            <a:r>
              <a:rPr sz="4100"/>
              <a:t> </a:t>
            </a:r>
            <a:r>
              <a:t> </a:t>
            </a:r>
          </a:p>
          <a:p>
            <a:pPr algn="ctr">
              <a:defRPr b="1" sz="4600"/>
            </a:pPr>
            <a:r>
              <a:rPr sz="5700"/>
              <a:t>Beyond Accreditation</a:t>
            </a:r>
            <a:r>
              <a:t> </a:t>
            </a:r>
          </a:p>
        </p:txBody>
      </p:sp>
      <p:sp>
        <p:nvSpPr>
          <p:cNvPr id="131" name="I International Conference on Nursing…"/>
          <p:cNvSpPr txBox="1"/>
          <p:nvPr>
            <p:ph type="body" sz="quarter" idx="1"/>
          </p:nvPr>
        </p:nvSpPr>
        <p:spPr>
          <a:xfrm>
            <a:off x="0" y="5533482"/>
            <a:ext cx="9144000" cy="85988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566927">
              <a:lnSpc>
                <a:spcPct val="80000"/>
              </a:lnSpc>
              <a:spcBef>
                <a:spcPts val="300"/>
              </a:spcBef>
              <a:defRPr sz="2790">
                <a:effectLst>
                  <a:outerShdw sx="100000" sy="100000" kx="0" ky="0" algn="b" rotWithShape="0" blurRad="23622" dist="23622" dir="2700000">
                    <a:srgbClr val="000000"/>
                  </a:outerShdw>
                </a:effectLst>
              </a:defRPr>
            </a:pPr>
            <a:r>
              <a:t>I International Conference on Nursing </a:t>
            </a:r>
          </a:p>
          <a:p>
            <a:pPr algn="ctr" defTabSz="566927">
              <a:lnSpc>
                <a:spcPct val="80000"/>
              </a:lnSpc>
              <a:spcBef>
                <a:spcPts val="300"/>
              </a:spcBef>
              <a:defRPr sz="2790">
                <a:effectLst>
                  <a:outerShdw sx="100000" sy="100000" kx="0" ky="0" algn="b" rotWithShape="0" blurRad="23622" dist="23622" dir="2700000">
                    <a:srgbClr val="000000"/>
                  </a:outerShdw>
                </a:effectLst>
              </a:defRPr>
            </a:pPr>
            <a:r>
              <a:t>Astana</a:t>
            </a:r>
            <a:r>
              <a:rPr b="0">
                <a:solidFill>
                  <a:srgbClr val="E1E1B7"/>
                </a:solidFill>
              </a:rPr>
              <a:t> - June 22-23, 2018 </a:t>
            </a:r>
          </a:p>
        </p:txBody>
      </p:sp>
      <p:pic>
        <p:nvPicPr>
          <p:cNvPr id="132" name="Obrazek" descr="Obra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100" y="476250"/>
            <a:ext cx="1933745" cy="1887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chemeClr val="accent3">
                <a:lumOff val="44000"/>
              </a:schemeClr>
            </a:gs>
            <a:gs pos="35000">
              <a:schemeClr val="accent3">
                <a:lumOff val="44000"/>
              </a:schemeClr>
            </a:gs>
            <a:gs pos="100000">
              <a:schemeClr val="accent3">
                <a:lumOff val="44000"/>
              </a:schemeClr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xternal Q assessment in EU"/>
          <p:cNvSpPr txBox="1"/>
          <p:nvPr>
            <p:ph type="title"/>
          </p:nvPr>
        </p:nvSpPr>
        <p:spPr>
          <a:xfrm>
            <a:off x="688248" y="76199"/>
            <a:ext cx="8317909" cy="1905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9300"/>
                </a:solidFill>
              </a:defRPr>
            </a:lvl1pPr>
          </a:lstStyle>
          <a:p>
            <a:pPr/>
            <a:r>
              <a:t>External Q assessment in EU</a:t>
            </a:r>
          </a:p>
        </p:txBody>
      </p:sp>
      <p:sp>
        <p:nvSpPr>
          <p:cNvPr id="174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5" name="Ch Shaw External 120169.pdf" descr="Ch Shaw External 12016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2782" y="1344376"/>
            <a:ext cx="4846212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h Shaw.jpg" descr="Ch Sha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538" y="2159000"/>
            <a:ext cx="2540001" cy="254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harles Shaw"/>
          <p:cNvSpPr txBox="1"/>
          <p:nvPr/>
        </p:nvSpPr>
        <p:spPr>
          <a:xfrm>
            <a:off x="1275940" y="4876800"/>
            <a:ext cx="1527198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Charles Shaw</a:t>
            </a:r>
          </a:p>
        </p:txBody>
      </p:sp>
      <p:sp>
        <p:nvSpPr>
          <p:cNvPr id="178" name="Owal"/>
          <p:cNvSpPr/>
          <p:nvPr/>
        </p:nvSpPr>
        <p:spPr>
          <a:xfrm>
            <a:off x="3899678" y="2458356"/>
            <a:ext cx="961446" cy="371860"/>
          </a:xfrm>
          <a:prstGeom prst="ellipse">
            <a:avLst/>
          </a:prstGeom>
          <a:ln w="50800">
            <a:solidFill>
              <a:srgbClr val="FF2600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Owal"/>
          <p:cNvSpPr/>
          <p:nvPr/>
        </p:nvSpPr>
        <p:spPr>
          <a:xfrm>
            <a:off x="4819287" y="2424563"/>
            <a:ext cx="1270001" cy="439446"/>
          </a:xfrm>
          <a:prstGeom prst="ellipse">
            <a:avLst/>
          </a:prstGeom>
          <a:ln w="50800">
            <a:solidFill>
              <a:srgbClr val="FF2600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Owal"/>
          <p:cNvSpPr/>
          <p:nvPr/>
        </p:nvSpPr>
        <p:spPr>
          <a:xfrm>
            <a:off x="7024469" y="2422358"/>
            <a:ext cx="643413" cy="371859"/>
          </a:xfrm>
          <a:prstGeom prst="ellipse">
            <a:avLst/>
          </a:prstGeom>
          <a:ln w="50800">
            <a:solidFill>
              <a:srgbClr val="FF2600"/>
            </a:solidFill>
            <a:bevel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Owal"/>
          <p:cNvSpPr/>
          <p:nvPr/>
        </p:nvSpPr>
        <p:spPr>
          <a:xfrm>
            <a:off x="5997869" y="2458356"/>
            <a:ext cx="804406" cy="371860"/>
          </a:xfrm>
          <a:prstGeom prst="ellipse">
            <a:avLst/>
          </a:prstGeom>
          <a:ln w="50800">
            <a:solidFill>
              <a:srgbClr val="FF2600"/>
            </a:solidFill>
            <a:bevel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4"/>
      <p:bldP build="whole" bldLvl="1" animBg="1" rev="0" advAuto="0" spid="178" grpId="1"/>
      <p:bldP build="whole" bldLvl="1" animBg="1" rev="0" advAuto="0" spid="179" grpId="2"/>
      <p:bldP build="whole" bldLvl="1" animBg="1" rev="0" advAuto="0" spid="181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ncrease in accredi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Increase in accreditation</a:t>
            </a:r>
          </a:p>
        </p:txBody>
      </p:sp>
      <p:sp>
        <p:nvSpPr>
          <p:cNvPr id="184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5" name="Zrzut ekranu 2017-12-13 o 12.45.52.png" descr="Zrzut ekranu 2017-12-13 o 12.45.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9168" y="1905000"/>
            <a:ext cx="6476049" cy="4704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Institutions surveyed"/>
          <p:cNvSpPr txBox="1"/>
          <p:nvPr>
            <p:ph type="title"/>
          </p:nvPr>
        </p:nvSpPr>
        <p:spPr>
          <a:xfrm>
            <a:off x="1528397" y="-17543"/>
            <a:ext cx="7132638" cy="1905001"/>
          </a:xfrm>
          <a:prstGeom prst="rect">
            <a:avLst/>
          </a:prstGeom>
        </p:spPr>
        <p:txBody>
          <a:bodyPr/>
          <a:lstStyle/>
          <a:p>
            <a:pPr/>
            <a:r>
              <a:t>Institutions surveyed</a:t>
            </a:r>
          </a:p>
        </p:txBody>
      </p:sp>
      <p:sp>
        <p:nvSpPr>
          <p:cNvPr id="188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9" name="Zrzut ekranu 2017-12-13 o 12.47.08.png" descr="Zrzut ekranu 2017-12-13 o 12.47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359" y="1778246"/>
            <a:ext cx="7417682" cy="50996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ercent of eligible accredited"/>
          <p:cNvSpPr txBox="1"/>
          <p:nvPr>
            <p:ph type="title"/>
          </p:nvPr>
        </p:nvSpPr>
        <p:spPr>
          <a:xfrm>
            <a:off x="687554" y="124084"/>
            <a:ext cx="8612026" cy="1905001"/>
          </a:xfrm>
          <a:prstGeom prst="rect">
            <a:avLst/>
          </a:prstGeom>
        </p:spPr>
        <p:txBody>
          <a:bodyPr/>
          <a:lstStyle/>
          <a:p>
            <a:pPr/>
            <a:r>
              <a:t>Percent of eligible accredited</a:t>
            </a:r>
          </a:p>
        </p:txBody>
      </p:sp>
      <p:sp>
        <p:nvSpPr>
          <p:cNvPr id="192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3" name="Zrzut ekranu 2017-12-13 o 12.48.55.png" descr="Zrzut ekranu 2017-12-13 o 12.48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791" y="2088779"/>
            <a:ext cx="6401381" cy="4597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o not forgot about benefits of performance measures"/>
          <p:cNvSpPr txBox="1"/>
          <p:nvPr>
            <p:ph type="title"/>
          </p:nvPr>
        </p:nvSpPr>
        <p:spPr>
          <a:xfrm>
            <a:off x="838200" y="2350687"/>
            <a:ext cx="7620000" cy="1905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Do not forgot about benefits of performance measures</a:t>
            </a:r>
          </a:p>
        </p:txBody>
      </p:sp>
      <p:sp>
        <p:nvSpPr>
          <p:cNvPr id="196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erformance indicators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Performance indicators</a:t>
            </a:r>
          </a:p>
          <a:p>
            <a:pPr algn="ctr"/>
            <a:r>
              <a:t>or quality indicators</a:t>
            </a:r>
          </a:p>
        </p:txBody>
      </p:sp>
      <p:sp>
        <p:nvSpPr>
          <p:cNvPr id="199" name="measures in numbers how well healthcare provider perform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measures in numbers how well healthcare provider performs</a:t>
            </a:r>
          </a:p>
          <a:p>
            <a:pPr/>
          </a:p>
          <a:p>
            <a:pPr/>
            <a:r>
              <a:t>including</a:t>
            </a:r>
          </a:p>
          <a:p>
            <a:pPr lvl="1" marL="800100" indent="-342900">
              <a:buSzPct val="70000"/>
              <a:buChar char="➢"/>
            </a:pPr>
            <a:r>
              <a:t>outcome indicators</a:t>
            </a:r>
          </a:p>
          <a:p>
            <a:pPr lvl="1" marL="800100" indent="-342900">
              <a:buSzPct val="70000"/>
              <a:buChar char="➢"/>
            </a:pPr>
            <a:r>
              <a:t>process indicators</a:t>
            </a:r>
          </a:p>
          <a:p>
            <a:pPr lvl="1" marL="800100" indent="-342900">
              <a:buSzPct val="70000"/>
              <a:buChar char="➢"/>
            </a:pPr>
            <a:r>
              <a:t>cost/effectivenes measures</a:t>
            </a:r>
          </a:p>
          <a:p>
            <a:pPr lvl="1" marL="800100" indent="-342900">
              <a:buSzPct val="70000"/>
              <a:buChar char="➢"/>
            </a:pPr>
            <a:r>
              <a:t>but also less important structure indicators</a:t>
            </a:r>
          </a:p>
        </p:txBody>
      </p:sp>
      <p:sp>
        <p:nvSpPr>
          <p:cNvPr id="200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ources of data for calculation of indica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 of data for calculation of indicators</a:t>
            </a:r>
          </a:p>
        </p:txBody>
      </p:sp>
      <p:sp>
        <p:nvSpPr>
          <p:cNvPr id="203" name="Claims for reimbursement of expenditures from insurers or govern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Claims for reimbursement of expenditures from insurers or government</a:t>
            </a:r>
          </a:p>
          <a:p>
            <a:pPr/>
            <a:r>
              <a:t>Self-reported indicators</a:t>
            </a:r>
          </a:p>
          <a:p>
            <a:pPr/>
            <a:r>
              <a:t>Individual patient data-bases - patient clinical registers that collect </a:t>
            </a:r>
          </a:p>
          <a:p>
            <a:pPr lvl="2" marL="1257300" indent="-342900">
              <a:buSzPct val="70000"/>
              <a:buChar char="➢"/>
            </a:pPr>
            <a:r>
              <a:t>whom </a:t>
            </a:r>
          </a:p>
          <a:p>
            <a:pPr lvl="2" marL="1257300" indent="-342900">
              <a:buSzPct val="70000"/>
              <a:buChar char="➢"/>
            </a:pPr>
            <a:r>
              <a:t>what</a:t>
            </a:r>
          </a:p>
          <a:p>
            <a:pPr lvl="2" marL="1257300" indent="-342900">
              <a:buSzPct val="70000"/>
              <a:buChar char="➢"/>
            </a:pPr>
            <a:r>
              <a:t>results positive and negative</a:t>
            </a:r>
          </a:p>
        </p:txBody>
      </p:sp>
      <p:sp>
        <p:nvSpPr>
          <p:cNvPr id="204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roject 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POINTer</a:t>
            </a:r>
          </a:p>
        </p:txBody>
      </p:sp>
      <p:sp>
        <p:nvSpPr>
          <p:cNvPr id="207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8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495" y="2097349"/>
            <a:ext cx="2043145" cy="1851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Zrzut ekranu 2018-05-21 o 10.34.12.png" descr="Zrzut ekranu 2018-05-21 o 10.34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7137" y="4445745"/>
            <a:ext cx="7510463" cy="2199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roject 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POINTer</a:t>
            </a:r>
          </a:p>
        </p:txBody>
      </p:sp>
      <p:sp>
        <p:nvSpPr>
          <p:cNvPr id="212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3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205" y="305123"/>
            <a:ext cx="1261483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Zrzut ekranu 2018-05-21 o 10.59.08.png" descr="Zrzut ekranu 2018-05-21 o 10.59.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814695"/>
            <a:ext cx="7620000" cy="51641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roject 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POINTer</a:t>
            </a:r>
          </a:p>
        </p:txBody>
      </p:sp>
      <p:sp>
        <p:nvSpPr>
          <p:cNvPr id="217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8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205" y="305123"/>
            <a:ext cx="1261483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Zrzut ekranu 2018-05-21 o 10.59.43.png" descr="Zrzut ekranu 2018-05-21 o 10.59.4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2615" y="1905000"/>
            <a:ext cx="6171170" cy="4977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utline"/>
          <p:cNvSpPr txBox="1"/>
          <p:nvPr>
            <p:ph type="title"/>
          </p:nvPr>
        </p:nvSpPr>
        <p:spPr>
          <a:xfrm>
            <a:off x="1081881" y="-12609"/>
            <a:ext cx="7132638" cy="1905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Outline</a:t>
            </a:r>
          </a:p>
        </p:txBody>
      </p:sp>
      <p:sp>
        <p:nvSpPr>
          <p:cNvPr id="135" name="Internal and external quality assurance…"/>
          <p:cNvSpPr txBox="1"/>
          <p:nvPr>
            <p:ph type="body" idx="1"/>
          </p:nvPr>
        </p:nvSpPr>
        <p:spPr>
          <a:xfrm>
            <a:off x="377031" y="1981200"/>
            <a:ext cx="8157369" cy="4876800"/>
          </a:xfrm>
          <a:prstGeom prst="rect">
            <a:avLst/>
          </a:prstGeom>
        </p:spPr>
        <p:txBody>
          <a:bodyPr/>
          <a:lstStyle/>
          <a:p>
            <a:pPr/>
            <a:r>
              <a:t>Internal and external quality assurance</a:t>
            </a:r>
          </a:p>
          <a:p>
            <a:pPr/>
            <a:r>
              <a:t>Why nurses should be involved in quality assurance?</a:t>
            </a:r>
          </a:p>
          <a:p>
            <a:pPr/>
            <a:r>
              <a:t>Prospective and retrospective view on quality</a:t>
            </a:r>
          </a:p>
          <a:p>
            <a:pPr/>
            <a:r>
              <a:t>Best source for quality indicators</a:t>
            </a:r>
          </a:p>
          <a:p>
            <a:pPr/>
            <a:r>
              <a:t>Non-fault approach</a:t>
            </a:r>
          </a:p>
        </p:txBody>
      </p:sp>
      <p:sp>
        <p:nvSpPr>
          <p:cNvPr id="136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roject 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POINTer</a:t>
            </a:r>
          </a:p>
        </p:txBody>
      </p:sp>
      <p:sp>
        <p:nvSpPr>
          <p:cNvPr id="222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3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205" y="305123"/>
            <a:ext cx="1261483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Zrzut ekranu 2018-05-21 o 11.00.10.png" descr="Zrzut ekranu 2018-05-21 o 11.00.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901219"/>
            <a:ext cx="7620000" cy="4616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roject POIN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POINTer</a:t>
            </a:r>
          </a:p>
        </p:txBody>
      </p:sp>
      <p:sp>
        <p:nvSpPr>
          <p:cNvPr id="227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8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205" y="305123"/>
            <a:ext cx="1261483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Zrzut ekranu 2018-05-21 o 11.00.23.png" descr="Zrzut ekranu 2018-05-21 o 11.00.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838182"/>
            <a:ext cx="7620000" cy="4917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onclus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Conclusions</a:t>
            </a:r>
          </a:p>
          <a:p>
            <a:pPr lvl="1" marL="800100" indent="-342900">
              <a:buSzPct val="70000"/>
              <a:buChar char="➢"/>
            </a:pPr>
            <a:r>
              <a:t>more than 3 500 quality indicators</a:t>
            </a:r>
          </a:p>
          <a:p>
            <a:pPr lvl="1" marL="800100" indent="-342900">
              <a:buSzPct val="70000"/>
              <a:buChar char="➢"/>
            </a:pPr>
            <a:r>
              <a:t>different sources of data</a:t>
            </a:r>
          </a:p>
          <a:p>
            <a:pPr lvl="1" marL="800100" indent="-342900">
              <a:buSzPct val="70000"/>
              <a:buChar char="➢"/>
            </a:pPr>
            <a:r>
              <a:t>best impact - national quality registers</a:t>
            </a:r>
          </a:p>
          <a:p>
            <a:pPr lvl="2" marL="1257300" indent="-342900">
              <a:buSzPct val="70000"/>
              <a:buChar char="➢"/>
            </a:pPr>
            <a:r>
              <a:t>Sweden</a:t>
            </a:r>
          </a:p>
          <a:p>
            <a:pPr lvl="2" marL="1257300" indent="-342900">
              <a:buSzPct val="70000"/>
              <a:buChar char="➢"/>
            </a:pPr>
            <a:r>
              <a:t>Denmark</a:t>
            </a:r>
          </a:p>
          <a:p>
            <a:pPr lvl="2" marL="1257300" indent="-342900">
              <a:buSzPct val="70000"/>
              <a:buChar char="➢"/>
            </a:pPr>
            <a:r>
              <a:t>Australia</a:t>
            </a:r>
          </a:p>
        </p:txBody>
      </p:sp>
      <p:sp>
        <p:nvSpPr>
          <p:cNvPr id="232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3" name="Project POINTer"/>
          <p:cNvSpPr txBox="1"/>
          <p:nvPr>
            <p:ph type="title"/>
          </p:nvPr>
        </p:nvSpPr>
        <p:spPr>
          <a:xfrm>
            <a:off x="1336192" y="381000"/>
            <a:ext cx="6471616" cy="1143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POINTer</a:t>
            </a:r>
          </a:p>
        </p:txBody>
      </p:sp>
      <p:pic>
        <p:nvPicPr>
          <p:cNvPr id="234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205" y="305123"/>
            <a:ext cx="1261483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7" name="Zrzut ekranu 2018-06-20 o 12.43.33.png" descr="Zrzut ekranu 2018-06-20 o 12.43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139" y="1905000"/>
            <a:ext cx="7653722" cy="55646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205" y="305123"/>
            <a:ext cx="1261483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Project POINTer"/>
          <p:cNvSpPr txBox="1"/>
          <p:nvPr>
            <p:ph type="title"/>
          </p:nvPr>
        </p:nvSpPr>
        <p:spPr>
          <a:xfrm>
            <a:off x="1336192" y="381000"/>
            <a:ext cx="6471616" cy="1143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Project POINTer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weden…"/>
          <p:cNvSpPr txBox="1"/>
          <p:nvPr>
            <p:ph type="title"/>
          </p:nvPr>
        </p:nvSpPr>
        <p:spPr>
          <a:xfrm>
            <a:off x="1102077" y="-52538"/>
            <a:ext cx="7349377" cy="2052597"/>
          </a:xfrm>
          <a:prstGeom prst="rect">
            <a:avLst/>
          </a:prstGeom>
        </p:spPr>
        <p:txBody>
          <a:bodyPr/>
          <a:lstStyle/>
          <a:p>
            <a:pPr algn="ctr"/>
            <a:r>
              <a:t>Sweden</a:t>
            </a:r>
          </a:p>
          <a:p>
            <a:pPr algn="ctr">
              <a:defRPr sz="3100"/>
            </a:pPr>
            <a:r>
              <a:t>Quality Registry Competence Centers</a:t>
            </a:r>
          </a:p>
        </p:txBody>
      </p:sp>
      <p:sp>
        <p:nvSpPr>
          <p:cNvPr id="242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3" name="NQRs-blog-02.jpg" descr="NQRs-blog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881" y="1905000"/>
            <a:ext cx="8592238" cy="4833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Zrzut ekranu 2018-05-21 o 08.35.47.png" descr="Zrzut ekranu 2018-05-21 o 08.35.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747" y="196328"/>
            <a:ext cx="990640" cy="8975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valuation of events with different r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Evaluation of events with different rate</a:t>
            </a:r>
          </a:p>
        </p:txBody>
      </p:sp>
      <p:sp>
        <p:nvSpPr>
          <p:cNvPr id="247" name="often events - patient regist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often events - patient registers</a:t>
            </a:r>
          </a:p>
          <a:p>
            <a:pPr/>
          </a:p>
          <a:p>
            <a:pPr/>
            <a:r>
              <a:t> rare harms, near misses - reporting and root causes analysis and precaution implementation (patient safety)</a:t>
            </a:r>
          </a:p>
        </p:txBody>
      </p:sp>
      <p:sp>
        <p:nvSpPr>
          <p:cNvPr id="248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atient safety"/>
          <p:cNvSpPr txBox="1"/>
          <p:nvPr>
            <p:ph type="title"/>
          </p:nvPr>
        </p:nvSpPr>
        <p:spPr>
          <a:xfrm>
            <a:off x="1064116" y="1799935"/>
            <a:ext cx="7168168" cy="295141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Patient safety</a:t>
            </a:r>
          </a:p>
        </p:txBody>
      </p:sp>
      <p:sp>
        <p:nvSpPr>
          <p:cNvPr id="251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non-blaming, non-fault…"/>
          <p:cNvSpPr txBox="1"/>
          <p:nvPr>
            <p:ph type="title"/>
          </p:nvPr>
        </p:nvSpPr>
        <p:spPr>
          <a:xfrm>
            <a:off x="685799" y="197090"/>
            <a:ext cx="7620001" cy="1403110"/>
          </a:xfrm>
          <a:prstGeom prst="rect">
            <a:avLst/>
          </a:prstGeom>
        </p:spPr>
        <p:txBody>
          <a:bodyPr/>
          <a:lstStyle/>
          <a:p>
            <a:pPr algn="ctr"/>
            <a:r>
              <a:t>non-blaming, non-fault</a:t>
            </a:r>
          </a:p>
          <a:p>
            <a:pPr algn="ctr"/>
            <a:r>
              <a:rPr sz="3500"/>
              <a:t>main condition for reporting</a:t>
            </a:r>
            <a:r>
              <a:t> adverse events</a:t>
            </a:r>
          </a:p>
        </p:txBody>
      </p:sp>
      <p:sp>
        <p:nvSpPr>
          <p:cNvPr id="254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5" name="lean-manufacturing-24-638.jpg" descr="lean-manufacturing-24-6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698" y="1790579"/>
            <a:ext cx="6700203" cy="50304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Necessary - special law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t>Necessary - special law</a:t>
            </a:r>
          </a:p>
          <a:p>
            <a:pPr algn="ctr">
              <a:defRPr sz="3700"/>
            </a:pPr>
            <a:r>
              <a:t>like in Denmark or Norway</a:t>
            </a:r>
          </a:p>
        </p:txBody>
      </p:sp>
      <p:sp>
        <p:nvSpPr>
          <p:cNvPr id="258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9" name="Obrazek" descr="Obra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6165" y="1934151"/>
            <a:ext cx="6526632" cy="4894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Non-fault law"/>
          <p:cNvSpPr txBox="1"/>
          <p:nvPr>
            <p:ph type="title"/>
          </p:nvPr>
        </p:nvSpPr>
        <p:spPr>
          <a:xfrm>
            <a:off x="1081881" y="76200"/>
            <a:ext cx="7132638" cy="190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Non-fault law</a:t>
            </a:r>
          </a:p>
        </p:txBody>
      </p:sp>
      <p:sp>
        <p:nvSpPr>
          <p:cNvPr id="262" name="against long term tradition of our count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against long term tradition of our countries</a:t>
            </a:r>
          </a:p>
          <a:p>
            <a:pPr/>
            <a:r>
              <a:t>slow changes of attitude</a:t>
            </a:r>
          </a:p>
          <a:p>
            <a:pPr/>
            <a:r>
              <a:t>many discussions about how to shift from searching guilty person to learn how to implement effective precautions</a:t>
            </a:r>
          </a:p>
          <a:p>
            <a:pPr/>
            <a:r>
              <a:t>nurses should be leaders in discussing patient safety issues</a:t>
            </a:r>
          </a:p>
        </p:txBody>
      </p:sp>
      <p:sp>
        <p:nvSpPr>
          <p:cNvPr id="263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nternal and external quality assurance"/>
          <p:cNvSpPr txBox="1"/>
          <p:nvPr>
            <p:ph type="title"/>
          </p:nvPr>
        </p:nvSpPr>
        <p:spPr>
          <a:xfrm>
            <a:off x="109140" y="91742"/>
            <a:ext cx="8925719" cy="1905001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</a:lstStyle>
          <a:p>
            <a:pPr/>
            <a:r>
              <a:t>Internal and external quality assurance</a:t>
            </a:r>
          </a:p>
        </p:txBody>
      </p:sp>
      <p:sp>
        <p:nvSpPr>
          <p:cNvPr id="139" name="Fundamental for quality improvement is internal quality cycle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Fundamental for quality improvement is internal quality cycle</a:t>
            </a:r>
          </a:p>
          <a:p>
            <a:pPr/>
          </a:p>
          <a:p>
            <a:pPr/>
            <a:r>
              <a:t>But some external assessments  help</a:t>
            </a:r>
          </a:p>
        </p:txBody>
      </p:sp>
      <p:sp>
        <p:nvSpPr>
          <p:cNvPr id="140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1" name="frontcover.gif" descr="frontcover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8621" y="2300221"/>
            <a:ext cx="3070488" cy="3967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ytuł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7" name="Zrzut ekranu 2017-11-14 o 20.34.55.png" descr="Zrzut ekranu 2017-11-14 o 20.34.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07" y="18256"/>
            <a:ext cx="9095148" cy="6821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hank you for your attention"/>
          <p:cNvSpPr txBox="1"/>
          <p:nvPr>
            <p:ph type="title"/>
          </p:nvPr>
        </p:nvSpPr>
        <p:spPr>
          <a:xfrm>
            <a:off x="1081881" y="2476500"/>
            <a:ext cx="7132638" cy="190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thank you for your attention</a:t>
            </a:r>
          </a:p>
        </p:txBody>
      </p:sp>
      <p:sp>
        <p:nvSpPr>
          <p:cNvPr id="270" name="r.nizankowski@gmail.com"/>
          <p:cNvSpPr txBox="1"/>
          <p:nvPr>
            <p:ph type="body" sz="quarter" idx="1"/>
          </p:nvPr>
        </p:nvSpPr>
        <p:spPr>
          <a:xfrm>
            <a:off x="3948117" y="5897793"/>
            <a:ext cx="4977470" cy="707740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rgbClr val="99CCFF"/>
                </a:solidFill>
                <a:uFill>
                  <a:solidFill>
                    <a:srgbClr val="99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chemeClr val="accent3">
                    <a:lumOff val="44000"/>
                  </a:schemeClr>
                </a:solidFill>
                <a:uFillTx/>
              </a:defRPr>
            </a:pPr>
            <a:r>
              <a:rPr u="sng">
                <a:solidFill>
                  <a:srgbClr val="99CCFF"/>
                </a:solidFill>
                <a:uFill>
                  <a:solidFill>
                    <a:srgbClr val="99CCFF"/>
                  </a:solidFill>
                </a:uFill>
                <a:hlinkClick r:id="rId2" invalidUrl="" action="" tgtFrame="" tooltip="" history="1" highlightClick="0" endSnd="0"/>
              </a:rPr>
              <a:t>r.nizankowski@gmail.com</a:t>
            </a:r>
          </a:p>
        </p:txBody>
      </p:sp>
      <p:sp>
        <p:nvSpPr>
          <p:cNvPr id="271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2" name="Obrazek" descr="Obrazek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2199" y="550494"/>
            <a:ext cx="728214" cy="707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ternal quality assessment stimulate internal activities that change quality of care"/>
          <p:cNvSpPr txBox="1"/>
          <p:nvPr>
            <p:ph type="title"/>
          </p:nvPr>
        </p:nvSpPr>
        <p:spPr>
          <a:xfrm>
            <a:off x="1005681" y="1556343"/>
            <a:ext cx="7132638" cy="473180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External quality assessment stimulate internal activities that change quality of care </a:t>
            </a:r>
          </a:p>
        </p:txBody>
      </p:sp>
      <p:sp>
        <p:nvSpPr>
          <p:cNvPr id="144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xternal quality assessment systems"/>
          <p:cNvSpPr txBox="1"/>
          <p:nvPr>
            <p:ph type="title"/>
          </p:nvPr>
        </p:nvSpPr>
        <p:spPr>
          <a:xfrm>
            <a:off x="1005681" y="-27411"/>
            <a:ext cx="7132638" cy="1905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External quality assessment systems</a:t>
            </a:r>
          </a:p>
        </p:txBody>
      </p:sp>
      <p:sp>
        <p:nvSpPr>
          <p:cNvPr id="147" name="Health care…"/>
          <p:cNvSpPr txBox="1"/>
          <p:nvPr>
            <p:ph type="body" idx="1"/>
          </p:nvPr>
        </p:nvSpPr>
        <p:spPr>
          <a:xfrm>
            <a:off x="762000" y="1981200"/>
            <a:ext cx="7772400" cy="4660812"/>
          </a:xfrm>
          <a:prstGeom prst="rect">
            <a:avLst/>
          </a:prstGeom>
        </p:spPr>
        <p:txBody>
          <a:bodyPr/>
          <a:lstStyle/>
          <a:p>
            <a:pPr/>
            <a:r>
              <a:t>Health care</a:t>
            </a:r>
          </a:p>
          <a:p>
            <a:pPr lvl="3" marL="1714500" indent="-342900">
              <a:buSzPct val="70000"/>
              <a:buChar char="➢"/>
            </a:pPr>
            <a:r>
              <a:t>accreditation</a:t>
            </a:r>
          </a:p>
          <a:p>
            <a:pPr lvl="3" marL="1714500" indent="-342900">
              <a:buSzPct val="70000"/>
              <a:buChar char="➢"/>
            </a:pPr>
            <a:r>
              <a:t>„visitatie” (only Netherlands)</a:t>
            </a:r>
          </a:p>
          <a:p>
            <a:pPr/>
          </a:p>
          <a:p>
            <a:pPr/>
            <a:r>
              <a:t>Industry</a:t>
            </a:r>
          </a:p>
          <a:p>
            <a:pPr lvl="3" marL="1714500" indent="-342900">
              <a:buSzPct val="70000"/>
              <a:buChar char="➢"/>
            </a:pPr>
            <a:r>
              <a:t>ISO certification</a:t>
            </a:r>
          </a:p>
          <a:p>
            <a:pPr lvl="3" marL="1714500" indent="-342900">
              <a:buSzPct val="70000"/>
              <a:buChar char="➢"/>
            </a:pPr>
            <a:r>
              <a:t>EFQM, Baldrige, Juran awards</a:t>
            </a:r>
          </a:p>
        </p:txBody>
      </p:sp>
      <p:sp>
        <p:nvSpPr>
          <p:cNvPr id="148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Why nurses should be involved in quality assurance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 sz="3900"/>
            </a:lvl1pPr>
          </a:lstStyle>
          <a:p>
            <a:pPr/>
            <a:r>
              <a:t>Why nurses should be involved in quality assurance ?</a:t>
            </a:r>
          </a:p>
        </p:txBody>
      </p:sp>
      <p:sp>
        <p:nvSpPr>
          <p:cNvPr id="151" name="Historical reason: common famous pioneer of nursing and quality assurance in hospital care"/>
          <p:cNvSpPr txBox="1"/>
          <p:nvPr>
            <p:ph type="body" sz="half" idx="1"/>
          </p:nvPr>
        </p:nvSpPr>
        <p:spPr>
          <a:xfrm>
            <a:off x="271468" y="2461521"/>
            <a:ext cx="3931727" cy="3507948"/>
          </a:xfrm>
          <a:prstGeom prst="rect">
            <a:avLst/>
          </a:prstGeom>
        </p:spPr>
        <p:txBody>
          <a:bodyPr/>
          <a:lstStyle/>
          <a:p>
            <a:pPr/>
            <a:r>
              <a:t>Historical reason: common famous pioneer of nursing and quality assurance in hospital care</a:t>
            </a:r>
          </a:p>
        </p:txBody>
      </p:sp>
      <p:sp>
        <p:nvSpPr>
          <p:cNvPr id="152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3" name="Florence-Nightingale-Featured-696x499.png" descr="Florence-Nightingale-Featured-696x49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4158" y="1447351"/>
            <a:ext cx="3684672" cy="264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hutterstock-252142378.jpg.png" descr="shutterstock-252142378.jp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8602" y="4056309"/>
            <a:ext cx="4664440" cy="2719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Why nurses should be involved in quality assurance 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b="0" sz="3900"/>
            </a:lvl1pPr>
          </a:lstStyle>
          <a:p>
            <a:pPr/>
            <a:r>
              <a:t>Why nurses should be involved in quality assurance ?</a:t>
            </a:r>
          </a:p>
        </p:txBody>
      </p:sp>
      <p:sp>
        <p:nvSpPr>
          <p:cNvPr id="157" name="Nurses already proved their important role in accreditation processes…"/>
          <p:cNvSpPr txBox="1"/>
          <p:nvPr>
            <p:ph type="body" idx="1"/>
          </p:nvPr>
        </p:nvSpPr>
        <p:spPr>
          <a:xfrm>
            <a:off x="470905" y="2010802"/>
            <a:ext cx="8074164" cy="4207996"/>
          </a:xfrm>
          <a:prstGeom prst="rect">
            <a:avLst/>
          </a:prstGeom>
        </p:spPr>
        <p:txBody>
          <a:bodyPr/>
          <a:lstStyle/>
          <a:p>
            <a:pPr/>
            <a:r>
              <a:t>Nurses already proved their important role in accreditation processes</a:t>
            </a:r>
          </a:p>
          <a:p>
            <a:pPr/>
          </a:p>
          <a:p>
            <a:pPr/>
            <a:r>
              <a:t>Many nurses are enough ambitious to play more important role in a system</a:t>
            </a:r>
          </a:p>
          <a:p>
            <a:pPr/>
          </a:p>
          <a:p>
            <a:pPr/>
            <a:r>
              <a:t>Modern technologies press on doctors to be more involved in technical skills</a:t>
            </a:r>
          </a:p>
        </p:txBody>
      </p:sp>
      <p:sp>
        <p:nvSpPr>
          <p:cNvPr id="158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wo types of external assessme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Two types of external assessment</a:t>
            </a:r>
          </a:p>
        </p:txBody>
      </p:sp>
      <p:sp>
        <p:nvSpPr>
          <p:cNvPr id="161" name="Based on standards…"/>
          <p:cNvSpPr txBox="1"/>
          <p:nvPr>
            <p:ph type="body" sz="half" idx="1"/>
          </p:nvPr>
        </p:nvSpPr>
        <p:spPr>
          <a:xfrm>
            <a:off x="510375" y="1925648"/>
            <a:ext cx="3810001" cy="4876801"/>
          </a:xfrm>
          <a:prstGeom prst="rect">
            <a:avLst/>
          </a:prstGeom>
        </p:spPr>
        <p:txBody>
          <a:bodyPr/>
          <a:lstStyle/>
          <a:p>
            <a:pPr/>
            <a:r>
              <a:t>Based on standards</a:t>
            </a:r>
          </a:p>
          <a:p>
            <a:pPr/>
          </a:p>
          <a:p>
            <a:pPr/>
            <a:r>
              <a:t>function according to high standards give big chances for good results</a:t>
            </a:r>
          </a:p>
          <a:p>
            <a:pPr/>
          </a:p>
          <a:p>
            <a:pPr/>
            <a:r>
              <a:rPr>
                <a:solidFill>
                  <a:srgbClr val="00FDFF"/>
                </a:solidFill>
              </a:rPr>
              <a:t>prospective </a:t>
            </a:r>
            <a:r>
              <a:t>perspective</a:t>
            </a:r>
          </a:p>
        </p:txBody>
      </p:sp>
      <p:sp>
        <p:nvSpPr>
          <p:cNvPr id="162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Based on performance…"/>
          <p:cNvSpPr txBox="1"/>
          <p:nvPr/>
        </p:nvSpPr>
        <p:spPr>
          <a:xfrm>
            <a:off x="4668300" y="1925648"/>
            <a:ext cx="3810001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marL="342900" indent="-342900">
              <a:spcBef>
                <a:spcPts val="600"/>
              </a:spcBef>
              <a:buClr>
                <a:srgbClr val="FFCC00"/>
              </a:buClr>
              <a:buSzPct val="70000"/>
              <a:buChar char="➢"/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Based on performance</a:t>
            </a:r>
          </a:p>
          <a:p>
            <a:pPr>
              <a:spcBef>
                <a:spcPts val="600"/>
              </a:spcBef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342900" indent="-342900">
              <a:spcBef>
                <a:spcPts val="600"/>
              </a:spcBef>
              <a:buClr>
                <a:srgbClr val="FFCC00"/>
              </a:buClr>
              <a:buSzPct val="70000"/>
              <a:buChar char="➢"/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t>achieving good results means proper functioning</a:t>
            </a:r>
          </a:p>
          <a:p>
            <a:pPr marL="342900" indent="-342900">
              <a:spcBef>
                <a:spcPts val="600"/>
              </a:spcBef>
              <a:buClr>
                <a:srgbClr val="FFCC00"/>
              </a:buClr>
              <a:buSzPct val="70000"/>
              <a:buChar char="➢"/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</a:p>
          <a:p>
            <a:pPr marL="342900" indent="-342900">
              <a:spcBef>
                <a:spcPts val="600"/>
              </a:spcBef>
              <a:buClr>
                <a:srgbClr val="FFCC00"/>
              </a:buClr>
              <a:buSzPct val="70000"/>
              <a:buChar char="➢"/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pPr>
            <a:r>
              <a:rPr>
                <a:solidFill>
                  <a:srgbClr val="00FDFF"/>
                </a:solidFill>
              </a:rPr>
              <a:t>retrospective </a:t>
            </a:r>
            <a:r>
              <a:t>perspective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Dr Ernest Codman…"/>
          <p:cNvSpPr txBox="1"/>
          <p:nvPr>
            <p:ph type="title"/>
          </p:nvPr>
        </p:nvSpPr>
        <p:spPr>
          <a:xfrm>
            <a:off x="871627" y="76199"/>
            <a:ext cx="5725879" cy="1905001"/>
          </a:xfrm>
          <a:prstGeom prst="rect">
            <a:avLst/>
          </a:prstGeom>
        </p:spPr>
        <p:txBody>
          <a:bodyPr/>
          <a:lstStyle/>
          <a:p>
            <a:pPr algn="ctr"/>
            <a:r>
              <a:rPr sz="4000"/>
              <a:t>Dr Ernest Codman </a:t>
            </a:r>
            <a:endParaRPr sz="4000"/>
          </a:p>
          <a:p>
            <a:pPr algn="ctr">
              <a:defRPr sz="2100"/>
            </a:pPr>
            <a:r>
              <a:t>approaches </a:t>
            </a:r>
            <a:r>
              <a:t>at beginning of XX century</a:t>
            </a:r>
            <a:r>
              <a:t>  </a:t>
            </a:r>
          </a:p>
        </p:txBody>
      </p:sp>
      <p:sp>
        <p:nvSpPr>
          <p:cNvPr id="166" name="End Results"/>
          <p:cNvSpPr txBox="1"/>
          <p:nvPr>
            <p:ph type="body" sz="half" idx="1"/>
          </p:nvPr>
        </p:nvSpPr>
        <p:spPr>
          <a:xfrm>
            <a:off x="752132" y="1866443"/>
            <a:ext cx="3810001" cy="4876801"/>
          </a:xfrm>
          <a:prstGeom prst="rect">
            <a:avLst/>
          </a:prstGeom>
        </p:spPr>
        <p:txBody>
          <a:bodyPr/>
          <a:lstStyle/>
          <a:p>
            <a:pPr/>
            <a:r>
              <a:t>End Results</a:t>
            </a:r>
          </a:p>
        </p:txBody>
      </p:sp>
      <p:sp>
        <p:nvSpPr>
          <p:cNvPr id="167" name="Numer slajdu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8" name="Minimum Standard"/>
          <p:cNvSpPr txBox="1"/>
          <p:nvPr/>
        </p:nvSpPr>
        <p:spPr>
          <a:xfrm>
            <a:off x="4875521" y="1866443"/>
            <a:ext cx="3810001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 marL="342900" indent="-342900">
              <a:spcBef>
                <a:spcPts val="600"/>
              </a:spcBef>
              <a:buClr>
                <a:srgbClr val="FFCC00"/>
              </a:buClr>
              <a:buSzPct val="70000"/>
              <a:buChar char="➢"/>
              <a:defRPr b="1" sz="2800">
                <a:solidFill>
                  <a:schemeClr val="accent3">
                    <a:lumOff val="44000"/>
                  </a:schemeClr>
                </a:solidFill>
                <a:effectLst>
                  <a:outerShdw sx="100000" sy="100000" kx="0" ky="0" algn="b" rotWithShape="0" blurRad="381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Minimum Standard</a:t>
            </a:r>
          </a:p>
        </p:txBody>
      </p:sp>
      <p:pic>
        <p:nvPicPr>
          <p:cNvPr id="169" name="Obrazek" descr="Obrazek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67479" y="98750"/>
            <a:ext cx="1132358" cy="1540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5.png" descr="image5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5316647" y="2525998"/>
            <a:ext cx="2927624" cy="3946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codman_image003small.jpg" descr="codman_image003smal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7804" y="2501434"/>
            <a:ext cx="2693702" cy="3995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3366CC"/>
      </a:accent2>
      <a:accent3>
        <a:srgbClr val="8F8F8F"/>
      </a:accent3>
      <a:accent4>
        <a:srgbClr val="707070"/>
      </a:accent4>
      <a:accent5>
        <a:srgbClr val="AACAE2"/>
      </a:accent5>
      <a:accent6>
        <a:srgbClr val="2D5C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CC"/>
      </a:accent1>
      <a:accent2>
        <a:srgbClr val="3366CC"/>
      </a:accent2>
      <a:accent3>
        <a:srgbClr val="8F8F8F"/>
      </a:accent3>
      <a:accent4>
        <a:srgbClr val="707070"/>
      </a:accent4>
      <a:accent5>
        <a:srgbClr val="AACAE2"/>
      </a:accent5>
      <a:accent6>
        <a:srgbClr val="2D5C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